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  <Override PartName="/ppt/comments/comment1.xml" ContentType="application/vnd.openxmlformats-officedocument.presentationml.comment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304" r:id="rId5"/>
    <p:sldId id="270" r:id="rId6"/>
    <p:sldId id="288" r:id="rId7"/>
    <p:sldId id="289" r:id="rId8"/>
    <p:sldId id="291" r:id="rId9"/>
    <p:sldId id="290" r:id="rId10"/>
    <p:sldId id="297" r:id="rId11"/>
    <p:sldId id="299" r:id="rId12"/>
    <p:sldId id="260" r:id="rId13"/>
    <p:sldId id="261" r:id="rId14"/>
    <p:sldId id="263" r:id="rId15"/>
    <p:sldId id="264" r:id="rId16"/>
    <p:sldId id="266" r:id="rId17"/>
    <p:sldId id="269" r:id="rId18"/>
    <p:sldId id="303" r:id="rId19"/>
    <p:sldId id="258" r:id="rId20"/>
    <p:sldId id="300" r:id="rId21"/>
    <p:sldId id="259" r:id="rId22"/>
    <p:sldId id="267" r:id="rId23"/>
    <p:sldId id="262" r:id="rId24"/>
    <p:sldId id="268" r:id="rId25"/>
    <p:sldId id="298" r:id="rId26"/>
    <p:sldId id="296" r:id="rId27"/>
    <p:sldId id="310" r:id="rId28"/>
    <p:sldId id="311" r:id="rId29"/>
    <p:sldId id="312" r:id="rId30"/>
    <p:sldId id="305" r:id="rId31"/>
    <p:sldId id="313" r:id="rId32"/>
    <p:sldId id="315" r:id="rId33"/>
    <p:sldId id="314" r:id="rId34"/>
    <p:sldId id="274" r:id="rId35"/>
    <p:sldId id="273" r:id="rId36"/>
    <p:sldId id="301" r:id="rId37"/>
    <p:sldId id="302" r:id="rId38"/>
    <p:sldId id="283" r:id="rId39"/>
    <p:sldId id="284" r:id="rId40"/>
    <p:sldId id="271" r:id="rId41"/>
    <p:sldId id="306" r:id="rId42"/>
    <p:sldId id="272" r:id="rId43"/>
    <p:sldId id="280" r:id="rId44"/>
    <p:sldId id="294" r:id="rId45"/>
    <p:sldId id="295" r:id="rId46"/>
    <p:sldId id="277" r:id="rId47"/>
    <p:sldId id="279" r:id="rId48"/>
    <p:sldId id="276" r:id="rId49"/>
    <p:sldId id="278" r:id="rId50"/>
    <p:sldId id="309" r:id="rId51"/>
    <p:sldId id="307" r:id="rId52"/>
    <p:sldId id="285" r:id="rId53"/>
    <p:sldId id="292" r:id="rId54"/>
    <p:sldId id="286" r:id="rId55"/>
    <p:sldId id="293" r:id="rId56"/>
    <p:sldId id="316" r:id="rId57"/>
    <p:sldId id="317" r:id="rId58"/>
    <p:sldId id="308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chard Gordon" initials="RG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4-07-16T23:55:15.113" idx="8">
    <p:pos x="2082" y="2765"/>
    <p:text>Can you make a sketch of what tis would look like?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5187B-DF8A-4911-8F4C-19174798BD54}" type="datetimeFigureOut">
              <a:rPr lang="en-US" smtClean="0"/>
              <a:pPr/>
              <a:t>7/22/2014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0"/>
            <a:ext cx="8382000" cy="1470025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DevoWorm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: reconstructing development as bits and </a:t>
            </a:r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datatypes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181600"/>
            <a:ext cx="8229600" cy="152400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Bradly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Alicea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Steve McGrew, Stephen Larson, Mark Watts, Tim Warrington, and Richard Gordon</a:t>
            </a:r>
          </a:p>
          <a:p>
            <a:endParaRPr lang="en-US" sz="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August xx, 2014    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OpenWorm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Journal Club</a:t>
            </a:r>
          </a:p>
          <a:p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devowor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1524000"/>
            <a:ext cx="45720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Regulative vs. Mosaic Development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2192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Activation of cell state splitters have slightly different types of effects in mosaic embryos (e.g. worms).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originally based on observations of regulative embryos (e.g. axolotls).</a:t>
            </a:r>
          </a:p>
        </p:txBody>
      </p:sp>
      <p:pic>
        <p:nvPicPr>
          <p:cNvPr id="4" name="Picture 3" descr="mexican-axolotl_780_600x4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3276600"/>
            <a:ext cx="3149600" cy="2362200"/>
          </a:xfrm>
          <a:prstGeom prst="rect">
            <a:avLst/>
          </a:prstGeom>
        </p:spPr>
      </p:pic>
      <p:pic>
        <p:nvPicPr>
          <p:cNvPr id="5" name="Picture 4" descr="C.-elegan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3276600"/>
            <a:ext cx="31496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Regulative vs. Mosaic Development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regulative-vs-mosa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4724400"/>
            <a:ext cx="8167961" cy="17908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2192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Activation of cell state splitters have slightly different types of effects in mosaic embryos (e.g. worms). </a:t>
            </a:r>
          </a:p>
          <a:p>
            <a:pPr algn="just"/>
            <a:endParaRPr lang="en-US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* originally based on observations of regulative embryos (e.g. axolotls).</a:t>
            </a:r>
          </a:p>
        </p:txBody>
      </p:sp>
      <p:pic>
        <p:nvPicPr>
          <p:cNvPr id="5" name="Picture 4" descr="mexican-axolotl_780_600x45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2667000"/>
            <a:ext cx="2400300" cy="1800225"/>
          </a:xfrm>
          <a:prstGeom prst="rect">
            <a:avLst/>
          </a:prstGeom>
        </p:spPr>
      </p:pic>
      <p:pic>
        <p:nvPicPr>
          <p:cNvPr id="7" name="Picture 6" descr="C.-elegan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0" y="2667000"/>
            <a:ext cx="24384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457200"/>
            <a:ext cx="6400800" cy="59252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400" y="304800"/>
            <a:ext cx="2286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48400" y="381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Embryogenesis (from sphere to worm)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5257800"/>
            <a:ext cx="2286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4102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P0 originates from male-female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gonadal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stage.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752600"/>
            <a:ext cx="1711977" cy="327660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457200"/>
            <a:ext cx="5808160" cy="59262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48400" y="304800"/>
            <a:ext cx="2286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8400" y="3810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Four founder cells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(two divisions)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066800"/>
            <a:ext cx="1711977" cy="228600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429000"/>
            <a:ext cx="1676400" cy="2362200"/>
          </a:xfrm>
          <a:prstGeom prst="rect">
            <a:avLst/>
          </a:prstGeom>
        </p:spPr>
      </p:pic>
      <p:pic>
        <p:nvPicPr>
          <p:cNvPr id="6" name="Picture 5" descr="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9800" y="457200"/>
            <a:ext cx="5825122" cy="5943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48400" y="304800"/>
            <a:ext cx="2286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0" y="381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Four cells in AB lineage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(two divisions)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762000"/>
            <a:ext cx="1752600" cy="175260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590800"/>
            <a:ext cx="1752600" cy="1676400"/>
          </a:xfrm>
          <a:prstGeom prst="rect">
            <a:avLst/>
          </a:prstGeom>
        </p:spPr>
      </p:pic>
      <p:pic>
        <p:nvPicPr>
          <p:cNvPr id="6" name="Picture 5" descr="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4343400"/>
            <a:ext cx="1752600" cy="1788246"/>
          </a:xfrm>
          <a:prstGeom prst="rect">
            <a:avLst/>
          </a:prstGeom>
        </p:spPr>
      </p:pic>
      <p:pic>
        <p:nvPicPr>
          <p:cNvPr id="7" name="Picture 6" descr="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0" y="457200"/>
            <a:ext cx="5791200" cy="59286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48400" y="304800"/>
            <a:ext cx="2286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8400" y="304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Six cells in MS lineage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(three divisions)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04800"/>
            <a:ext cx="1752600" cy="152400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905000"/>
            <a:ext cx="1752600" cy="1524000"/>
          </a:xfrm>
          <a:prstGeom prst="rect">
            <a:avLst/>
          </a:prstGeom>
        </p:spPr>
      </p:pic>
      <p:pic>
        <p:nvPicPr>
          <p:cNvPr id="6" name="Picture 5" descr="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3505200"/>
            <a:ext cx="1752600" cy="1524000"/>
          </a:xfrm>
          <a:prstGeom prst="rect">
            <a:avLst/>
          </a:prstGeom>
        </p:spPr>
      </p:pic>
      <p:pic>
        <p:nvPicPr>
          <p:cNvPr id="7" name="Picture 6" descr="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5105400"/>
            <a:ext cx="1752600" cy="1524000"/>
          </a:xfrm>
          <a:prstGeom prst="rect">
            <a:avLst/>
          </a:prstGeom>
        </p:spPr>
      </p:pic>
      <p:pic>
        <p:nvPicPr>
          <p:cNvPr id="8" name="Picture 7" descr="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5600" y="457200"/>
            <a:ext cx="5791200" cy="59089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24200" y="5971358"/>
            <a:ext cx="5257800" cy="658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24200" y="59436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COURTESY: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White Lab and Sharon (Fong-Mei) Lu, University of Wisconsin (flu2@wisc.edu).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143000"/>
            <a:ext cx="4191000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0600" y="381000"/>
            <a:ext cx="388620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first four cells in the AB lineage: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Placement: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1) posterior left anterior, 2) posterior left posterior, 3) anterior left posterior, 4) anterior left anterior.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 founder cell is no longer there.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* three axes of 	embryogenesis: anterior-	posterior, left-right, dorsal-	ventral.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(unlike Mammalian embryos) have a specified pattern of embryogenesis. 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* recall that cell fate is 	deterministic and 	environmentally-invariant.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205740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How to Understand Development in Terms of Emulation and Theoretical Constructs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m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295400"/>
            <a:ext cx="6135915" cy="3962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228600"/>
            <a:ext cx="8585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the beginning, there was vision for whole-organism emulation (and it was good)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initial conception was Cyberworm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30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OpenWorm provides a basis for understanding the adult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its nervous system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4102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Gordon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R. (1999). The Hierarchical Genome and Differentiation Waves: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Novel Unification of Development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Genetics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and Evolution.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Singapore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&amp; London, World Scientific &amp; Imperial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College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Press.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://www.worldscientific.com/worldscibooks/10.1142/2755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Hacking the Organism, or Hacking the Scientific Interpretation?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1524000"/>
            <a:ext cx="7391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DevoWorm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is a rare combination: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DEVELOPMENTAL (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silico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 HACKING: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we want to extend the accomplishments of OpenWorm by focusing on development. Insight through data structures. A model for potential experimental manipulation.</a:t>
            </a:r>
          </a:p>
        </p:txBody>
      </p:sp>
      <p:pic>
        <p:nvPicPr>
          <p:cNvPr id="6" name="Picture 5" descr="hacking-embry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981200"/>
            <a:ext cx="22098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55626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Lineage trees (Sulston et al., 1980) are an excellent means to an end, but do not describe the developmental process (embryogenesis) very well. There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a need to re-interpret how development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unfolds.</a:t>
            </a:r>
          </a:p>
        </p:txBody>
      </p:sp>
      <p:pic>
        <p:nvPicPr>
          <p:cNvPr id="7" name="Picture 6" descr="photo-m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295400"/>
            <a:ext cx="6135915" cy="3962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228600"/>
            <a:ext cx="8585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 the beginning, there was vision for whole-organism emulation (and it was good)</a:t>
            </a:r>
          </a:p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initial conception was Cyberworm</a:t>
            </a:r>
            <a:r>
              <a:rPr lang="en-US" baseline="300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30000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OpenWorm provides a basis for understanding the adult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its nervous system </a:t>
            </a:r>
            <a:endParaRPr lang="en-US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ece-of-lineage-tre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3635730" cy="4343400"/>
          </a:xfrm>
        </p:spPr>
      </p:pic>
      <p:sp>
        <p:nvSpPr>
          <p:cNvPr id="5" name="TextBox 4"/>
          <p:cNvSpPr txBox="1"/>
          <p:nvPr/>
        </p:nvSpPr>
        <p:spPr>
          <a:xfrm>
            <a:off x="4267200" y="609600"/>
            <a:ext cx="457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PROBLEM: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lineage trees are merely descriptive, provide a “whom begat whom” view of development. 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branching process is actually multi-dimensional (L-R, A-P, D-V). 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each lineage contains descendents of the parent (e.g. AB parent,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ABlrrpvva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descendent).</a:t>
            </a:r>
            <a:endParaRPr lang="en-US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ece-of-lineage-tre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685800"/>
            <a:ext cx="3635730" cy="4343400"/>
          </a:xfrm>
        </p:spPr>
      </p:pic>
      <p:sp>
        <p:nvSpPr>
          <p:cNvPr id="5" name="TextBox 4"/>
          <p:cNvSpPr txBox="1"/>
          <p:nvPr/>
        </p:nvSpPr>
        <p:spPr>
          <a:xfrm>
            <a:off x="4267200" y="609600"/>
            <a:ext cx="457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PROBLEM: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lineage trees are merely descriptive, provide a “whom begat whom” view of development. </a:t>
            </a:r>
          </a:p>
          <a:p>
            <a:pPr algn="just"/>
            <a:endParaRPr 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branching process is actually multi-dimensional (L-R, A-P, D-V). 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Lineage trees are organized along only one of these axes (anterior-posterior).</a:t>
            </a:r>
          </a:p>
          <a:p>
            <a:pPr algn="just"/>
            <a:endParaRPr lang="en-US" dirty="0"/>
          </a:p>
          <a:p>
            <a:pPr algn="just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c-elegans-3-ax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3429000"/>
            <a:ext cx="4343400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8728" y="6248400"/>
            <a:ext cx="4611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COURTESY: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Yochem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J.  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Nomarski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images for learning the anatomy, </a:t>
            </a:r>
          </a:p>
          <a:p>
            <a:pPr algn="ctr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with tips for mosaic analysis. Chapter 1,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WormBook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fferentiation-tree-ske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295400"/>
            <a:ext cx="5334000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0" y="609600"/>
            <a:ext cx="3048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Organize cells from small to large: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cell divisions (lineage branching) over time.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symmetry = 90 degree rotation in the third dimension (dorsal-ventral).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Two technical problems (developmental and computational):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How do we represent multivariate attributes of branching lineages?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How do we integrate a multitude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datatypes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>
            <a:stCxn id="10" idx="0"/>
          </p:cNvCxnSpPr>
          <p:nvPr/>
        </p:nvCxnSpPr>
        <p:spPr>
          <a:xfrm flipH="1" flipV="1">
            <a:off x="3124200" y="2895600"/>
            <a:ext cx="847611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2" idx="0"/>
          </p:cNvCxnSpPr>
          <p:nvPr/>
        </p:nvCxnSpPr>
        <p:spPr>
          <a:xfrm flipH="1" flipV="1">
            <a:off x="2667004" y="4038600"/>
            <a:ext cx="69521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0" y="3733800"/>
            <a:ext cx="1847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D-V symmetrical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division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3182" y="487680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L-R division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5334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SOLUTION: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use the same information to construct a differentiation tree.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Differentiation Trees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0"/>
            <a:ext cx="7467600" cy="990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Seeing the trees through the forest of an epigenetic landscape (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sensu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Waddington). But why do we need to use differentiation trees when we already have a lineage tree?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figure-7-top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19200"/>
            <a:ext cx="7973923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Differentiation Trees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143000"/>
            <a:ext cx="7848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Differentiation trees are based on the presence of expansion and contraction waves triggered by cell state splitter activity in individual cells.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Cell state splitter: cytoskeletal structure hypothesized to send a binary signal (change of state information) to the genome, changing the cell to one of two new cell types (i.e., cell state splitter triggers a step of differentiation).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Differentiation Trees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1430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Differentiation trees are based on the presence of expansion and contraction waves triggered by cell state splitter activity in individual cells.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COURTESY: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Lu, K., Cao, T., and Gordon, R.   A cell state splitter and differentiation wave working-model for embryonic stem cell development and somatic cell epigenetic reprogramming.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Biosystems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109, 390-396 (2012).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cell-state-spli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905000"/>
            <a:ext cx="5296742" cy="3962400"/>
          </a:xfrm>
          <a:prstGeom prst="rect">
            <a:avLst/>
          </a:prstGeom>
        </p:spPr>
      </p:pic>
      <p:pic>
        <p:nvPicPr>
          <p:cNvPr id="9" name="Picture 8" descr="cascad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2514600"/>
            <a:ext cx="24384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"/>
            <a:ext cx="7620000" cy="58674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What are our assumptions about the biology? Is it fair?</a:t>
            </a:r>
          </a:p>
          <a:p>
            <a:pPr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1) Are mechanical signals the only possible mechanism for the cell state splitter?</a:t>
            </a:r>
          </a:p>
          <a:p>
            <a:pPr marL="0" indent="0" algn="just">
              <a:spcBef>
                <a:spcPts val="0"/>
              </a:spcBef>
              <a:buFont typeface="Arial" charset="0"/>
              <a:buChar char="•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in 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, the mechanism could be mechanical,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juxtacrine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signaling,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cell movement, or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combination of factors.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"/>
            <a:ext cx="7620000" cy="58674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What are our assumptions about the biology? Is it fair?</a:t>
            </a:r>
          </a:p>
          <a:p>
            <a:pPr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1) Are mechanical signals the only possible mechanism for the cell state splitter?</a:t>
            </a:r>
          </a:p>
          <a:p>
            <a:pPr marL="0" indent="0" algn="just">
              <a:spcBef>
                <a:spcPts val="0"/>
              </a:spcBef>
              <a:buFont typeface="Arial" charset="0"/>
              <a:buChar char="•"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* in 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the mechanism could be mechanical,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juxtacrine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signaling, cell movement, or a combination of factors.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2) What about the genetic contributions to 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development? Is it fair to exclude most of these relationships?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using the cell biology of 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development as the basis for our abstraction is the most inclusive approach.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"/>
            <a:ext cx="7620000" cy="58674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What are our assumptions about the biology? Is it fair?</a:t>
            </a:r>
          </a:p>
          <a:p>
            <a:pPr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1) Are mechanical signals the only possible mechanism for the cell state splitter?</a:t>
            </a:r>
          </a:p>
          <a:p>
            <a:pPr marL="0" indent="0" algn="just">
              <a:spcBef>
                <a:spcPts val="0"/>
              </a:spcBef>
              <a:buFont typeface="Arial" charset="0"/>
              <a:buChar char="•"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* in 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the mechanism could be mechanical,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juxtacrine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signaling, cell movement, or a combination of factors.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2) What about the genetic contributions to 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development? Is it fair to exclude most of these relationships?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* using the cell biology of 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development as the basis for our abstraction is the most inclusive approach.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3) How do differentiation trees contribute to our understanding of developmental processes?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differentiation trees and differentiation waves are an extension of reaction-diffusion morphogenetic models advanced by Turing (more on this later).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Hacking the Organism, or Hacking the Scientific Interpretation?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1524000"/>
            <a:ext cx="739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DevoWorm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a rare combination:</a:t>
            </a:r>
          </a:p>
          <a:p>
            <a:pPr algn="just"/>
            <a:endParaRPr lang="en-US" b="1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DEVELOPMENTAL (</a:t>
            </a:r>
            <a:r>
              <a:rPr lang="en-US" b="1" i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b="1" i="1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silico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) HACKING: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we want to extend the accomplishments of OpenWorm by focusing on development. Insight through data structures. A model for potential experimental manipulation.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INTERPRETIVE HACKING: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we want to better understand the generative process of development. This can be done via theoretical constructs.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acker-hack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3200400"/>
            <a:ext cx="332861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144780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Grounding our Theory in The Processes of Development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960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“All models are wrong, but some are useful”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George Box, Statistician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Our model might well be “wrong” (but useful). But what can we do with it?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960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“All models are wrong, but some are useful”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George Box, Statistician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Our model might well be “wrong” (but useful). But what can we do with it? 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buAutoNum type="arabicParenR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Predict the effects of a mutant phenotype.</a:t>
            </a:r>
          </a:p>
          <a:p>
            <a:pPr algn="just">
              <a:spcBef>
                <a:spcPts val="0"/>
              </a:spcBef>
              <a:buAutoNum type="arabicParenR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how do mutant phenotypes get produced, and what are the consequences of having a mutant phenotype?</a:t>
            </a:r>
          </a:p>
          <a:p>
            <a:pPr algn="just">
              <a:spcBef>
                <a:spcPts val="0"/>
              </a:spcBef>
              <a:buFont typeface="Arial" charset="0"/>
              <a:buChar char="•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may require addition of an “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evo-devo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” simulation (e.g. ALFRED).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960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“All models are wrong, but some are useful”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George Box, Statistician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Our model might well be “wrong” (but useful). But what can we do with it? 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buAutoNum type="arabicParenR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Predict the effects of a mutant phenotype.</a:t>
            </a:r>
          </a:p>
          <a:p>
            <a:pPr algn="just">
              <a:spcBef>
                <a:spcPts val="0"/>
              </a:spcBef>
              <a:buAutoNum type="arabicParenR"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* how do mutant phenotypes get produced, and what are the consequences of having a mutant phenotype?</a:t>
            </a:r>
          </a:p>
          <a:p>
            <a:pPr algn="just">
              <a:spcBef>
                <a:spcPts val="0"/>
              </a:spcBef>
              <a:buFont typeface="Arial" charset="0"/>
              <a:buChar char="•"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* may require addition of an “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evo-devo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” simulation (e.g. ALFRED). </a:t>
            </a:r>
          </a:p>
          <a:p>
            <a:pPr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2) Make greater generalizations to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Eutelic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organisms that undergo mosaic development.</a:t>
            </a:r>
          </a:p>
          <a:p>
            <a:pPr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when the structure of a differentiation tree changes, what are the functional consequences?</a:t>
            </a:r>
          </a:p>
          <a:p>
            <a:pPr algn="just">
              <a:spcBef>
                <a:spcPts val="0"/>
              </a:spcBef>
              <a:buFont typeface="Arial" charset="0"/>
              <a:buChar char="•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requires experimental validation, but would be of great use to experimentalists.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bl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90592"/>
            <a:ext cx="8464785" cy="633880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sidering-spherical-c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335845"/>
            <a:ext cx="8382000" cy="624287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001000" cy="609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How do we go from A to B?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76200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7800" y="76200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Cow_female_black_whi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371600"/>
            <a:ext cx="2743200" cy="1831848"/>
          </a:xfrm>
          <a:prstGeom prst="rect">
            <a:avLst/>
          </a:prstGeom>
        </p:spPr>
      </p:pic>
      <p:pic>
        <p:nvPicPr>
          <p:cNvPr id="8" name="Picture 7" descr="cow-embry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1371600"/>
            <a:ext cx="2743200" cy="18288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038600" y="1676400"/>
            <a:ext cx="1066800" cy="12954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47800" y="335280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regulative development, B is the outcome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morphogenesis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(more general form of embryogenesis). A similar outcome is observed in mosaic development.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001000" cy="609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How do we go from A to B?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76200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7800" y="76200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en-US" sz="3200" b="1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Cow_female_black_white.jpg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7800" y="1371600"/>
            <a:ext cx="2743200" cy="1831848"/>
          </a:xfrm>
          <a:prstGeom prst="rect">
            <a:avLst/>
          </a:prstGeom>
        </p:spPr>
      </p:pic>
      <p:pic>
        <p:nvPicPr>
          <p:cNvPr id="8" name="Picture 7" descr="cow-embryo.png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3000" y="1371600"/>
            <a:ext cx="2743200" cy="18288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038600" y="1676400"/>
            <a:ext cx="1066800" cy="1295400"/>
          </a:xfrm>
          <a:prstGeom prst="righ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66800" y="411480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1600" y="4114800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038600" y="5029200"/>
            <a:ext cx="1066800" cy="12954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W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4724400"/>
            <a:ext cx="2743200" cy="1828799"/>
          </a:xfrm>
          <a:prstGeom prst="rect">
            <a:avLst/>
          </a:prstGeom>
        </p:spPr>
      </p:pic>
      <p:pic>
        <p:nvPicPr>
          <p:cNvPr id="16" name="Picture 15" descr="n2-on-white-large_m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4000" y="4724400"/>
            <a:ext cx="2743200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47800" y="335280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regulative development, B is the outcome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morphogenesis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(more general form of embryogenesis). A similar outcome is observed in mosaic development.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572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Turing A.M.  The chemical basis of morphogenesis. Philosophical Transactions of the Royal Society of London, B237, 37-72 (1952).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Reaction-diffusion morphogenesis: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symmetry-breaking model?</a:t>
            </a:r>
          </a:p>
        </p:txBody>
      </p:sp>
      <p:pic>
        <p:nvPicPr>
          <p:cNvPr id="8" name="Picture 7" descr="fig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2819400"/>
            <a:ext cx="3895725" cy="2505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400" y="19812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Coupled differential equations produces spatial (gradient) and temporal (pulse) information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572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Turing A.M.  The chemical basis of morphogenesis. Philosophical Transactions of the Royal Society of London, B237, 37-72 (1952).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Reaction-diffusion morphogenesis: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symmetry-breaking model?</a:t>
            </a:r>
          </a:p>
        </p:txBody>
      </p:sp>
      <p:pic>
        <p:nvPicPr>
          <p:cNvPr id="7" name="Picture 6" descr="gall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515356" y="3400044"/>
            <a:ext cx="4572000" cy="1429512"/>
          </a:xfrm>
          <a:prstGeom prst="rect">
            <a:avLst/>
          </a:prstGeom>
        </p:spPr>
      </p:pic>
      <p:pic>
        <p:nvPicPr>
          <p:cNvPr id="8" name="Picture 7" descr="fig1.jpg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5800" y="2819400"/>
            <a:ext cx="3895725" cy="25050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800600" y="3657600"/>
            <a:ext cx="2209800" cy="914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0704" y="5562600"/>
            <a:ext cx="50792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R-D morphogenesis (uniform) in fictitious organism </a:t>
            </a:r>
          </a:p>
          <a:p>
            <a:pPr algn="ctr"/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Ballus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toadus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Image courtesy: http://mosaic.mpi-cbg.de/?q=research/gallery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19812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Coupled differential equations produces spatial (gradient) and temporal (pulse) information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152400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Why are we interested in C. </a:t>
            </a:r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development?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572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Turing A.M.  The chemical basis of morphogenesis. Philosophical Transactions of the Royal Society of London, B237, 37-72 (1952).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Reaction-diffusion morphogenesis: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 symmetry-breaking model?</a:t>
            </a:r>
          </a:p>
        </p:txBody>
      </p:sp>
      <p:pic>
        <p:nvPicPr>
          <p:cNvPr id="5" name="Picture 4" descr="RD-pl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2667000"/>
            <a:ext cx="35052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0" y="2286000"/>
            <a:ext cx="434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 unstable equilibrium leads to initial random concentration of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morphogen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(e.g. generic signaling molecule).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leads to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morphogen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wave at a specific concentration.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Physical evidence for instability phenomena in "morphogenesis“: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Clark Maxwell (Stability of Motion of Saturn's Rings).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Lord Rayleigh (viscous liquid under capillary force).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514600"/>
            <a:ext cx="8077200" cy="2286000"/>
          </a:xfrm>
        </p:spPr>
        <p:txBody>
          <a:bodyPr>
            <a:normAutofit lnSpcReduction="10000"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How can we emulate such a complex process? Using a multitude of data and an informatics framework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RDF Framework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Informatics problem: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to build a data structure from semantic data?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cells would have semantic tags which act as metadata.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tags organized into a data structure that can be mapped to a tree structure.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use the resource description frame (RDF) framework, based on XML.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RDF Framework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Informatics problem: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How to build a data structure from semantic data?</a:t>
            </a:r>
          </a:p>
          <a:p>
            <a:pPr algn="just"/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cells would have semantic tags which act as metadata.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tags organized into a data structure that can be mapped to a tree structure.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use the resource description frame (RDF) framework, based on XML.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Proposed solution: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n-Quad data structure (extensible to new data types and sets of relationships).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standard 3-tuples of information + context. For example: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spatial 3-tuple 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x,y,z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): describes the location of a particular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cell in space. 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temporal 3-tuple: cell size 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), division event number 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), and the spatial angle of differentiation 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θ,φ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Metadata as a Means to Relate Objects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ubclass-dat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514600"/>
            <a:ext cx="5906560" cy="40012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53200" y="3733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How to relate objects in the embryo, two at a time.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Metadata as a Means to Relate Objects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ubclass-dat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514600"/>
            <a:ext cx="5906560" cy="400121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267200" y="2286000"/>
            <a:ext cx="2438400" cy="8382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6" idx="1"/>
          </p:cNvCxnSpPr>
          <p:nvPr/>
        </p:nvCxnSpPr>
        <p:spPr>
          <a:xfrm flipH="1" flipV="1">
            <a:off x="2819400" y="3200401"/>
            <a:ext cx="3962400" cy="273376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05600" y="18288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Relation field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(‘daughter of’ is a descendent node in data structure)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53340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 field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(‘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subClassOf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:’ is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datatype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specifies the kind of cell)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3200" y="3733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How to relate objects in the embryo, two at a time.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bjec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838200"/>
            <a:ext cx="3577772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838200"/>
            <a:ext cx="388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Defining objects: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In this example (pseudo-code), we take a neuron from the OpenWorm project.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Neuron is a subclass of “cell”, and its cell identity (lineage) is “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AB.lappap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There is one type of “Neuron” for this instance, defined as “motor”.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bjec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838200"/>
            <a:ext cx="3577772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838200"/>
            <a:ext cx="3886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Defining objects:</a:t>
            </a:r>
          </a:p>
          <a:p>
            <a:pPr algn="just"/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in this example (pseudo-code), we take a neuron from the OpenWorm project.</a:t>
            </a:r>
          </a:p>
          <a:p>
            <a:pPr algn="just"/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neuron is a subclass of “cell”, and its cell identity (lineage) is “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AB.lappap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pPr algn="just"/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there is one type of “Neuron” for this instance, defined as “motor”.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What objects can be associated with: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We can associate this particular cell with other objects (parents, daughters) and metadata (PubMed,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Textpresso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-qua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990600"/>
            <a:ext cx="7367679" cy="3124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33400"/>
            <a:ext cx="675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Pseudo-code showing the relational attributes of a differentiation tree: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-quads.png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8200" y="990600"/>
            <a:ext cx="7367679" cy="3124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33400"/>
            <a:ext cx="675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Pseudo-code showing the relational attributes of a differentiation tree: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4343400"/>
            <a:ext cx="7620000" cy="2209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How to Visualize Graph: </a:t>
            </a: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place each cell within a radial topology using semi-structured data.</a:t>
            </a:r>
          </a:p>
          <a:p>
            <a:pPr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visualize using Unified Data Access (UDA) Layer protocol (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PyMol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NetworkX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proposed to integrate RDF and UDA.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C. </a:t>
            </a:r>
            <a:r>
              <a:rPr lang="en-US" sz="4000" b="1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Unique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Properties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510540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Embryogenesis is analytically tractable: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has 959 cells in adult hermaphrodite, 1031 in adult male</a:t>
            </a: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roughly 850 cells are unique, 50 pairs are equivalent pairs</a:t>
            </a: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Wood, W.B.   The Nematode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Caenorhabditis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 Cold Spring Harbor Monograph, Volume 17 (1988).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Sulston, J.E. and Horvitz, H.R.   Post-embryonic cell lineages of the nematode,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Caenorhabditis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 Developmental Biology, 56(1), 110–156 (1977).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Visualization of Data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3124200"/>
            <a:ext cx="5867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Get a mock-up figure from Stephen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362200"/>
            <a:ext cx="7848600" cy="259080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What is the potential for this approach? Does this mean we fully understand development now? NO (but)…..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Future Vision (the 25,000 m view)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219200"/>
            <a:ext cx="739140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can be done with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DevoWorm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? And why do it, anyways?</a:t>
            </a:r>
          </a:p>
          <a:p>
            <a:pPr marL="285750"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incorporate developmental principles into the scheme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OpenWorm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emulation.</a:t>
            </a:r>
          </a:p>
          <a:p>
            <a:pPr marL="285750"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possible greater understanding of neurophysiology and behavior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C. 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by connecting to its development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extensible platform serves as a basis for future simulation.</a:t>
            </a:r>
          </a:p>
          <a:p>
            <a:pPr marL="285750" indent="-285750"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features could be added in the future?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indent="-457200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genetic complexity (e.g. evolutionary developmental algorithms, detailed next-gen sequencing data).</a:t>
            </a:r>
          </a:p>
          <a:p>
            <a:pPr indent="-457200"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indent="-457200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experimental prediction engine (e.g. what happens when a specific manipulation is performed?)</a:t>
            </a:r>
          </a:p>
          <a:p>
            <a:pPr indent="-457200"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indent="-457200"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biological diversity (e.g. emulation of males, hermaphrodites and mutants).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380999"/>
            <a:ext cx="41470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Sparko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the Robotic Dog, Cybernetic Zoo</a:t>
            </a:r>
          </a:p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COURTESY: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http://cyberneticzoo.com/tag/mechanical-animal/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robotsparkop2-x6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066800"/>
            <a:ext cx="4572000" cy="5105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43600" y="838200"/>
            <a:ext cx="29718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43600" y="3048000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Nice body, but how did it get there?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" y="5715000"/>
            <a:ext cx="5419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Throw enough supercomputing at a wall,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get a human brain?</a:t>
            </a:r>
          </a:p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COURTESY: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http://www.wired.com/2013/05/neurologist-markam-human-brain/all/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neurologist-markam-human-brain3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533400"/>
            <a:ext cx="5410200" cy="51419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43600" y="838200"/>
            <a:ext cx="29718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600" y="3048000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Nice goal, but how do you get there?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botsparkop2-x6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381000"/>
            <a:ext cx="3428999" cy="31242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09999" y="1600200"/>
            <a:ext cx="1752601" cy="13716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neurologist-markam-human-brain3_f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581400"/>
            <a:ext cx="3429000" cy="31242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810000" y="4114800"/>
            <a:ext cx="1782441" cy="13716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38800" y="914400"/>
            <a:ext cx="31242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1371600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Missing components to traditional whole-organism emulation: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DevoWorm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can address some of these issues.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what does “not biological enough” mean?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developmental processes,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generativity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stochasticity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organizing principles are not hard rules (or constraints).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"/>
            <a:ext cx="7696200" cy="289560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Making models (in this case, R-D Morphogenesis) more biologically realistic: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abstractions are meant to compress a complex biological process to a workable description.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Model of R-D Morphogenesis is abstraction to a dynamical chemical process. What about the other dimensions of  morphogenesis?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modeling the effects of local self-enhancement and long-range inhibition in Hydra embryos.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"/>
            <a:ext cx="7696200" cy="137160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Making models (in this case, R-D Morphogenesis) more biologically realistic: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Model of R-D Morphogenesis is abstraction to a dynamical chemical process. What about the other dimensions of  morphogenesis?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172200"/>
            <a:ext cx="861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COURTESY: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Meinhardt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H.   Modeling pattern formation in hydra: a route to understand essential steps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development. International Journal of Developmental Biology, 56(6-8), 447-462 (2012).</a:t>
            </a:r>
          </a:p>
          <a:p>
            <a:endParaRPr lang="en-US" sz="1400" dirty="0"/>
          </a:p>
        </p:txBody>
      </p:sp>
      <p:pic>
        <p:nvPicPr>
          <p:cNvPr id="5" name="Picture 4" descr="example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057400"/>
            <a:ext cx="2683392" cy="3416853"/>
          </a:xfrm>
          <a:prstGeom prst="rect">
            <a:avLst/>
          </a:prstGeom>
        </p:spPr>
      </p:pic>
      <p:pic>
        <p:nvPicPr>
          <p:cNvPr id="6" name="Picture 5" descr="example-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600" y="1752600"/>
            <a:ext cx="4953000" cy="33106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4200" y="52578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 approximates Nodal/Lefty2 gene expression interaction to enable autocatalytic interactions.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1000"/>
            <a:ext cx="7543800" cy="259079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 err="1" smtClean="0">
                <a:latin typeface="Times New Roman" pitchFamily="18" charset="0"/>
                <a:cs typeface="Times New Roman" pitchFamily="18" charset="0"/>
              </a:rPr>
              <a:t>DevoWorm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is an Open Science and collaborative endeavor. Thanks go to: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OpenWorm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group for programming support.</a:t>
            </a:r>
          </a:p>
          <a:p>
            <a:pPr marL="457200" indent="0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Sulston research group for semantic data.</a:t>
            </a:r>
          </a:p>
          <a:p>
            <a:pPr marL="457200" indent="0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White research group for microscopy data.</a:t>
            </a:r>
          </a:p>
          <a:p>
            <a:pPr marL="457200" indent="0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0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GEO database for gene expression data.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3352800"/>
            <a:ext cx="1371600" cy="1295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5029200"/>
            <a:ext cx="1371600" cy="1295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43000" y="373380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Your funding </a:t>
            </a:r>
          </a:p>
          <a:p>
            <a:pPr algn="ctr"/>
            <a:r>
              <a:rPr lang="en-US" sz="1400" dirty="0" smtClean="0"/>
              <a:t>initiative here!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541020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Your funding </a:t>
            </a:r>
          </a:p>
          <a:p>
            <a:pPr algn="ctr"/>
            <a:r>
              <a:rPr lang="en-US" sz="1400" dirty="0" smtClean="0"/>
              <a:t>initiative here!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971800" y="3200400"/>
            <a:ext cx="5791200" cy="3352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Open_Science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29400" y="1066800"/>
            <a:ext cx="1466850" cy="18184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C. </a:t>
            </a:r>
            <a:r>
              <a:rPr lang="en-US" sz="4000" b="1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Unique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Properties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510540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Embryogenesis is analytically tractable: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has 959 cells in adult hermaphrodite, 1031 in adult male.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roughly 850 cells are unique, 50 pairs are equivalent pairs.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eutelic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: each adult individual in species has a fixed number of cells.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each lineage consists of founder cells</a:t>
            </a: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and descendents.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cell lineages are invariant across individuals (small differences between 	males and hermaphrodites).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Cells capable of establishing a lineage (e.g. giving rise to progenitor cells).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C. </a:t>
            </a:r>
            <a:r>
              <a:rPr lang="en-US" sz="4000" b="1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Unique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Properties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510540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Embryogenesis is analytically tractable: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has 959 cells in adult hermaphrodite, 1031 in adult male.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roughly 850 cells are unique, 50 pairs are equivalent pairs.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eutelic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each adult individual in species has a fixed number of cells.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each lineage consists of founder cells and descendents.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cell lineages are invariant across individuals (small differences between 	males and hermaphrodites).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Two other features of 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development are ripe for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revisitation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development is generative but invariant. How does this happen?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detailed accounting of developmental symmetry along three axes.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Why Development? From “is” to “how”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Development (and evolution) provides us with indispensible information about the organism: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D’Arcy Thompson (On Growth and Form), Rene Thom (Structural Stability and Morphogenesis): diversity of structure understood as a series of isomorphic mappings. 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Historical constraints give rise to structure, in turn give rise to functional diversity and limitations (what is and is not possible).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Thomps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362200"/>
            <a:ext cx="1600200" cy="2133600"/>
          </a:xfrm>
          <a:prstGeom prst="rect">
            <a:avLst/>
          </a:prstGeom>
        </p:spPr>
      </p:pic>
      <p:pic>
        <p:nvPicPr>
          <p:cNvPr id="9" name="Picture 8" descr="René_Thom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400" y="2362200"/>
            <a:ext cx="1447800" cy="2133600"/>
          </a:xfrm>
          <a:prstGeom prst="rect">
            <a:avLst/>
          </a:prstGeom>
        </p:spPr>
      </p:pic>
      <p:pic>
        <p:nvPicPr>
          <p:cNvPr id="10" name="Picture 9" descr="nrg1835-f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2057400"/>
            <a:ext cx="3429000" cy="2514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29200" y="45720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Times New Roman" pitchFamily="18" charset="0"/>
                <a:cs typeface="Times New Roman" pitchFamily="18" charset="0"/>
              </a:rPr>
              <a:t>COURTESY: </a:t>
            </a:r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Wallace Arthur, </a:t>
            </a:r>
            <a:r>
              <a:rPr lang="en-US" sz="1000" i="1" dirty="0" smtClean="0">
                <a:latin typeface="Times New Roman" pitchFamily="18" charset="0"/>
                <a:cs typeface="Times New Roman" pitchFamily="18" charset="0"/>
              </a:rPr>
              <a:t>Nature Reviews Genetics </a:t>
            </a:r>
            <a:r>
              <a:rPr lang="en-US" sz="1000" b="1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, 401-406 (2006).</a:t>
            </a:r>
            <a:endParaRPr lang="en-US" sz="1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Why Development? From “is” to “how”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18160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Niko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Tinbergen: one way to understand function is to understand how traits arise in development.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Provides a layer of relational information not immediately apparent from adult morphology and genetics.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tinbergen_postca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3352800"/>
            <a:ext cx="1638300" cy="2393224"/>
          </a:xfrm>
          <a:prstGeom prst="rect">
            <a:avLst/>
          </a:prstGeom>
        </p:spPr>
      </p:pic>
      <p:pic>
        <p:nvPicPr>
          <p:cNvPr id="10" name="Picture 9" descr="4_behavior_questio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6600" y="2590800"/>
            <a:ext cx="5257800" cy="396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2634</Words>
  <Application>Microsoft Office PowerPoint</Application>
  <PresentationFormat>On-screen Show (4:3)</PresentationFormat>
  <Paragraphs>405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DevoWorm: reconstructing development as bits and datatypes</vt:lpstr>
      <vt:lpstr>Hacking the Organism, or Hacking the Scientific Interpretation?</vt:lpstr>
      <vt:lpstr>Hacking the Organism, or Hacking the Scientific Interpretation?</vt:lpstr>
      <vt:lpstr>Slide 4</vt:lpstr>
      <vt:lpstr>Why C. elegans? Unique Properties</vt:lpstr>
      <vt:lpstr>Why C. elegans? Unique Properties</vt:lpstr>
      <vt:lpstr>Why C. elegans? Unique Properties</vt:lpstr>
      <vt:lpstr>Why Development? From “is” to “how”</vt:lpstr>
      <vt:lpstr>Why Development? From “is” to “how”</vt:lpstr>
      <vt:lpstr>Regulative vs. Mosaic Development</vt:lpstr>
      <vt:lpstr>Regulative vs. Mosaic Development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Differentiation Trees</vt:lpstr>
      <vt:lpstr>Differentiation Trees</vt:lpstr>
      <vt:lpstr>Differentiation Trees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RDF Framework</vt:lpstr>
      <vt:lpstr>RDF Framework</vt:lpstr>
      <vt:lpstr>Metadata as a Means to Relate Objects</vt:lpstr>
      <vt:lpstr>Metadata as a Means to Relate Objects</vt:lpstr>
      <vt:lpstr>Slide 46</vt:lpstr>
      <vt:lpstr>Slide 47</vt:lpstr>
      <vt:lpstr>Slide 48</vt:lpstr>
      <vt:lpstr>Slide 49</vt:lpstr>
      <vt:lpstr>Visualization of Data</vt:lpstr>
      <vt:lpstr>Slide 51</vt:lpstr>
      <vt:lpstr>Future Vision (the 25,000 m view)</vt:lpstr>
      <vt:lpstr>Slide 53</vt:lpstr>
      <vt:lpstr>Slide 54</vt:lpstr>
      <vt:lpstr>Slide 55</vt:lpstr>
      <vt:lpstr>Slide 56</vt:lpstr>
      <vt:lpstr>Slide 57</vt:lpstr>
      <vt:lpstr>Slide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DevoWorm: reconstructing development as bits, datatypes, and waves,</dc:title>
  <dc:creator>Bradly_2</dc:creator>
  <cp:lastModifiedBy>Bradly_2</cp:lastModifiedBy>
  <cp:revision>151</cp:revision>
  <dcterms:created xsi:type="dcterms:W3CDTF">2014-06-30T21:13:02Z</dcterms:created>
  <dcterms:modified xsi:type="dcterms:W3CDTF">2014-07-22T17:37:38Z</dcterms:modified>
</cp:coreProperties>
</file>